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1"/>
  </p:notesMasterIdLst>
  <p:sldIdLst>
    <p:sldId id="256" r:id="rId2"/>
    <p:sldId id="257" r:id="rId3"/>
    <p:sldId id="263" r:id="rId4"/>
    <p:sldId id="258" r:id="rId5"/>
    <p:sldId id="264" r:id="rId6"/>
    <p:sldId id="260" r:id="rId7"/>
    <p:sldId id="259"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4478"/>
    <p:restoredTop sz="66898"/>
  </p:normalViewPr>
  <p:slideViewPr>
    <p:cSldViewPr snapToGrid="0" snapToObjects="1">
      <p:cViewPr>
        <p:scale>
          <a:sx n="120" d="100"/>
          <a:sy n="120" d="100"/>
        </p:scale>
        <p:origin x="144"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5" d="100"/>
          <a:sy n="85" d="100"/>
        </p:scale>
        <p:origin x="3928" y="-31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2F19F-3A2C-F346-8321-33F585087D93}" type="datetimeFigureOut">
              <a:rPr lang="en-US" smtClean="0"/>
              <a:t>10/10/18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0B316-CD37-5447-B6FD-999271E7C1C6}" type="slidenum">
              <a:rPr lang="en-US" smtClean="0"/>
              <a:t>‹#›</a:t>
            </a:fld>
            <a:endParaRPr lang="en-US"/>
          </a:p>
        </p:txBody>
      </p:sp>
    </p:spTree>
    <p:extLst>
      <p:ext uri="{BB962C8B-B14F-4D97-AF65-F5344CB8AC3E}">
        <p14:creationId xmlns:p14="http://schemas.microsoft.com/office/powerpoint/2010/main" val="1000524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houselaw.com/colorado/assault_home/CO_extortion.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a:t>
            </a:r>
            <a:r>
              <a:rPr lang="en-US" baseline="0" dirty="0"/>
              <a:t> My name is </a:t>
            </a:r>
            <a:r>
              <a:rPr lang="en-US" baseline="0" dirty="0" err="1"/>
              <a:t>Yua</a:t>
            </a:r>
            <a:r>
              <a:rPr lang="en-US" baseline="0" dirty="0"/>
              <a:t> and I’m with PR1- ABRYS Consulting. Thank you for joining us this evening to hear the results of our analysis to provide Caruso Partners with the results of Denver’s safest neighborhood’s.</a:t>
            </a:r>
          </a:p>
          <a:p>
            <a:r>
              <a:rPr lang="en-US" baseline="0" dirty="0"/>
              <a:t>Before we get into the results I’d like to introduce members of our project team as they will be available to answer any questions. </a:t>
            </a:r>
          </a:p>
          <a:p>
            <a:r>
              <a:rPr lang="en-US" baseline="0" dirty="0"/>
              <a:t>Reda- Project Manager and Lead Strategist</a:t>
            </a:r>
          </a:p>
          <a:p>
            <a:r>
              <a:rPr lang="en-US" dirty="0"/>
              <a:t>Ben, Alex, and Scott as Data Scientists</a:t>
            </a:r>
          </a:p>
        </p:txBody>
      </p:sp>
      <p:sp>
        <p:nvSpPr>
          <p:cNvPr id="4" name="Slide Number Placeholder 3"/>
          <p:cNvSpPr>
            <a:spLocks noGrp="1"/>
          </p:cNvSpPr>
          <p:nvPr>
            <p:ph type="sldNum" sz="quarter" idx="5"/>
          </p:nvPr>
        </p:nvSpPr>
        <p:spPr/>
        <p:txBody>
          <a:bodyPr/>
          <a:lstStyle/>
          <a:p>
            <a:fld id="{F620B316-CD37-5447-B6FD-999271E7C1C6}" type="slidenum">
              <a:rPr lang="en-US" smtClean="0"/>
              <a:t>1</a:t>
            </a:fld>
            <a:endParaRPr lang="en-US"/>
          </a:p>
        </p:txBody>
      </p:sp>
    </p:spTree>
    <p:extLst>
      <p:ext uri="{BB962C8B-B14F-4D97-AF65-F5344CB8AC3E}">
        <p14:creationId xmlns:p14="http://schemas.microsoft.com/office/powerpoint/2010/main" val="18598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firm typically provides crime data analysis to law enforcement and city governments for neighborhood development and community engagement. We had a recent request from Caruso Partners to leverage our resources to provide recommendations for crime awareness in Denver to increase overall safety of the city, trends and activity. Caruso Partners shared with us that although there is a wide resource recommending the best places to live base on lifestyle and income and things to do, there weren’t many options for the risk adverse when safety is their #1 priority, unless you are one of the cool data scientist students at DU’s data boot camp. Obviously, no neighborhood is crime proof, but our client asked is to provide a three year look back to 2015 to identify the following: </a:t>
            </a:r>
          </a:p>
          <a:p>
            <a:endParaRPr lang="en-US" baseline="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What type of crimes are occurring in Denver?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Are certain areas more crime ridden?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does time of day affect the likelihood of a crime occurring?</a:t>
            </a:r>
          </a:p>
          <a:p>
            <a:pPr marL="171450" indent="-171450">
              <a:buFont typeface="Arial" panose="020B0604020202020204" pitchFamily="34" charset="0"/>
              <a:buChar char="•"/>
            </a:pPr>
            <a:r>
              <a:rPr lang="en-US" baseline="0" dirty="0"/>
              <a:t>What are the top five crimes?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wanted to ensure that our analysis was comprehensive and ensured that was inclusive of occurrence attributes such as time, date, neighborhoods, but that the report was meaningful and captured the actual crime categories. Based on our deliverables, we approached this project analyzing two data sets from the City and County of Denver: </a:t>
            </a:r>
            <a:r>
              <a:rPr lang="en-US" baseline="0" dirty="0" err="1"/>
              <a:t>crimedata.csv</a:t>
            </a:r>
            <a:r>
              <a:rPr lang="en-US" baseline="0" dirty="0"/>
              <a:t> and </a:t>
            </a:r>
            <a:r>
              <a:rPr lang="en-US" baseline="0" dirty="0" err="1"/>
              <a:t>offense_code.csv</a:t>
            </a:r>
            <a:r>
              <a:rPr lang="en-US" baseline="0" dirty="0"/>
              <a:t>. This was an iterative process as customer satisfaction is important to us and Caruso Partners was involved in each phase of the project as we uncovered the story behind the data.</a:t>
            </a:r>
          </a:p>
        </p:txBody>
      </p:sp>
      <p:sp>
        <p:nvSpPr>
          <p:cNvPr id="4" name="Slide Number Placeholder 3"/>
          <p:cNvSpPr>
            <a:spLocks noGrp="1"/>
          </p:cNvSpPr>
          <p:nvPr>
            <p:ph type="sldNum" sz="quarter" idx="5"/>
          </p:nvPr>
        </p:nvSpPr>
        <p:spPr/>
        <p:txBody>
          <a:bodyPr/>
          <a:lstStyle/>
          <a:p>
            <a:fld id="{F620B316-CD37-5447-B6FD-999271E7C1C6}" type="slidenum">
              <a:rPr lang="en-US" smtClean="0"/>
              <a:t>2</a:t>
            </a:fld>
            <a:endParaRPr lang="en-US"/>
          </a:p>
        </p:txBody>
      </p:sp>
    </p:spTree>
    <p:extLst>
      <p:ext uri="{BB962C8B-B14F-4D97-AF65-F5344CB8AC3E}">
        <p14:creationId xmlns:p14="http://schemas.microsoft.com/office/powerpoint/2010/main" val="363413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160" indent="0">
              <a:buNone/>
            </a:pPr>
            <a:r>
              <a:rPr lang="en-US" dirty="0"/>
              <a:t>Like all states, Colorado divides crimes into felonies and misdemeanors. </a:t>
            </a:r>
          </a:p>
          <a:p>
            <a:pPr marL="6160" indent="0">
              <a:buNone/>
            </a:pPr>
            <a:r>
              <a:rPr lang="en-US" dirty="0"/>
              <a:t>Felonies are more serious crimes, punishable by state prison terms of one year or more. </a:t>
            </a:r>
          </a:p>
          <a:p>
            <a:pPr marL="6160" indent="0">
              <a:buNone/>
            </a:pPr>
            <a:r>
              <a:rPr lang="en-US" dirty="0"/>
              <a:t>Misdemeanors are less serious crimes, punishable by county or local jail terms of up to 18 months.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Public Disorder Crimes: Criminal Mischief, Prostitution and Commercialized Vice, Drunkenness, Disorderly Conduct, Vagrancy, Curfew and Loitering</a:t>
            </a:r>
          </a:p>
          <a:p>
            <a:endParaRPr lang="en-US" dirty="0"/>
          </a:p>
        </p:txBody>
      </p:sp>
      <p:sp>
        <p:nvSpPr>
          <p:cNvPr id="4" name="Slide Number Placeholder 3"/>
          <p:cNvSpPr>
            <a:spLocks noGrp="1"/>
          </p:cNvSpPr>
          <p:nvPr>
            <p:ph type="sldNum" sz="quarter" idx="5"/>
          </p:nvPr>
        </p:nvSpPr>
        <p:spPr/>
        <p:txBody>
          <a:bodyPr/>
          <a:lstStyle/>
          <a:p>
            <a:fld id="{F620B316-CD37-5447-B6FD-999271E7C1C6}" type="slidenum">
              <a:rPr lang="en-US" smtClean="0"/>
              <a:t>3</a:t>
            </a:fld>
            <a:endParaRPr lang="en-US"/>
          </a:p>
        </p:txBody>
      </p:sp>
    </p:spTree>
    <p:extLst>
      <p:ext uri="{BB962C8B-B14F-4D97-AF65-F5344CB8AC3E}">
        <p14:creationId xmlns:p14="http://schemas.microsoft.com/office/powerpoint/2010/main" val="3800730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2015</a:t>
            </a:r>
            <a:r>
              <a:rPr lang="en-US" baseline="0" dirty="0"/>
              <a:t> the crimes that have occurred in Denver range from traffic violations to murder. Traffic accidents account for 25% of the crimes whereas felonies are less than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F620B316-CD37-5447-B6FD-999271E7C1C6}" type="slidenum">
              <a:rPr lang="en-US" smtClean="0"/>
              <a:t>4</a:t>
            </a:fld>
            <a:endParaRPr lang="en-US"/>
          </a:p>
        </p:txBody>
      </p:sp>
    </p:spTree>
    <p:extLst>
      <p:ext uri="{BB962C8B-B14F-4D97-AF65-F5344CB8AC3E}">
        <p14:creationId xmlns:p14="http://schemas.microsoft.com/office/powerpoint/2010/main" val="770529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20B316-CD37-5447-B6FD-999271E7C1C6}" type="slidenum">
              <a:rPr lang="en-US" smtClean="0"/>
              <a:t>5</a:t>
            </a:fld>
            <a:endParaRPr lang="en-US"/>
          </a:p>
        </p:txBody>
      </p:sp>
    </p:spTree>
    <p:extLst>
      <p:ext uri="{BB962C8B-B14F-4D97-AF65-F5344CB8AC3E}">
        <p14:creationId xmlns:p14="http://schemas.microsoft.com/office/powerpoint/2010/main" val="3280850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for the top five crimes have stayed consistent over the last 3 years.</a:t>
            </a:r>
          </a:p>
          <a:p>
            <a:endParaRPr lang="en-US" dirty="0"/>
          </a:p>
          <a:p>
            <a:pPr rtl="0"/>
            <a:r>
              <a:rPr lang="en-US" sz="1200" b="0" i="0" kern="1200" dirty="0">
                <a:solidFill>
                  <a:schemeClr val="tx1"/>
                </a:solidFill>
                <a:effectLst/>
                <a:latin typeface="+mn-lt"/>
                <a:ea typeface="+mn-ea"/>
                <a:cs typeface="+mn-cs"/>
              </a:rPr>
              <a:t>Colorado petty, misdemeanor and felony theft- In Colorado, the penalty for theft depends on: 1) The value of the item taken, 2) Whether the victim is considered “at risk” (elderly or disabled), and</a:t>
            </a:r>
          </a:p>
          <a:p>
            <a:pPr rtl="0"/>
            <a:r>
              <a:rPr lang="en-US" sz="1200" b="0" i="0" kern="1200" dirty="0">
                <a:solidFill>
                  <a:schemeClr val="tx1"/>
                </a:solidFill>
                <a:effectLst/>
                <a:latin typeface="+mn-lt"/>
                <a:ea typeface="+mn-ea"/>
                <a:cs typeface="+mn-cs"/>
              </a:rPr>
              <a:t>3) The means by which the item was stolen.</a:t>
            </a:r>
          </a:p>
          <a:p>
            <a:pPr rtl="0"/>
            <a:r>
              <a:rPr lang="en-US" sz="1200" b="0" i="0" kern="1200" dirty="0">
                <a:solidFill>
                  <a:schemeClr val="tx1"/>
                </a:solidFill>
                <a:effectLst/>
                <a:latin typeface="+mn-lt"/>
                <a:ea typeface="+mn-ea"/>
                <a:cs typeface="+mn-cs"/>
              </a:rPr>
              <a:t>Acts prohibited by Colorado's theft law include, without limitation: Shoplifting (theft by concealment), Passing bad checks, Con games, Theft by fraud, false pretenses and deception, Theft by </a:t>
            </a:r>
            <a:r>
              <a:rPr lang="en-US" sz="1200" b="0" i="0" u="none" strike="noStrike" kern="1200" dirty="0">
                <a:solidFill>
                  <a:schemeClr val="tx1"/>
                </a:solidFill>
                <a:effectLst/>
                <a:latin typeface="+mn-lt"/>
                <a:ea typeface="+mn-ea"/>
                <a:cs typeface="+mn-cs"/>
                <a:hlinkClick r:id="rId3"/>
              </a:rPr>
              <a:t>criminal extortion</a:t>
            </a:r>
            <a:r>
              <a:rPr lang="en-US" sz="1200" b="0" i="0" kern="1200" dirty="0">
                <a:solidFill>
                  <a:schemeClr val="tx1"/>
                </a:solidFill>
                <a:effectLst/>
                <a:latin typeface="+mn-lt"/>
                <a:ea typeface="+mn-ea"/>
                <a:cs typeface="+mn-cs"/>
              </a:rPr>
              <a:t>, Petty theft, and Embezzlement.</a:t>
            </a:r>
          </a:p>
          <a:p>
            <a:endParaRPr lang="en-US" dirty="0"/>
          </a:p>
        </p:txBody>
      </p:sp>
      <p:sp>
        <p:nvSpPr>
          <p:cNvPr id="4" name="Slide Number Placeholder 3"/>
          <p:cNvSpPr>
            <a:spLocks noGrp="1"/>
          </p:cNvSpPr>
          <p:nvPr>
            <p:ph type="sldNum" sz="quarter" idx="5"/>
          </p:nvPr>
        </p:nvSpPr>
        <p:spPr/>
        <p:txBody>
          <a:bodyPr/>
          <a:lstStyle/>
          <a:p>
            <a:fld id="{F620B316-CD37-5447-B6FD-999271E7C1C6}" type="slidenum">
              <a:rPr lang="en-US" smtClean="0"/>
              <a:t>6</a:t>
            </a:fld>
            <a:endParaRPr lang="en-US"/>
          </a:p>
        </p:txBody>
      </p:sp>
    </p:spTree>
    <p:extLst>
      <p:ext uri="{BB962C8B-B14F-4D97-AF65-F5344CB8AC3E}">
        <p14:creationId xmlns:p14="http://schemas.microsoft.com/office/powerpoint/2010/main" val="1160873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is how much crime activity</a:t>
            </a:r>
          </a:p>
        </p:txBody>
      </p:sp>
      <p:sp>
        <p:nvSpPr>
          <p:cNvPr id="4" name="Slide Number Placeholder 3"/>
          <p:cNvSpPr>
            <a:spLocks noGrp="1"/>
          </p:cNvSpPr>
          <p:nvPr>
            <p:ph type="sldNum" sz="quarter" idx="5"/>
          </p:nvPr>
        </p:nvSpPr>
        <p:spPr/>
        <p:txBody>
          <a:bodyPr/>
          <a:lstStyle/>
          <a:p>
            <a:fld id="{F620B316-CD37-5447-B6FD-999271E7C1C6}" type="slidenum">
              <a:rPr lang="en-US" smtClean="0"/>
              <a:t>7</a:t>
            </a:fld>
            <a:endParaRPr lang="en-US"/>
          </a:p>
        </p:txBody>
      </p:sp>
    </p:spTree>
    <p:extLst>
      <p:ext uri="{BB962C8B-B14F-4D97-AF65-F5344CB8AC3E}">
        <p14:creationId xmlns:p14="http://schemas.microsoft.com/office/powerpoint/2010/main" val="83289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points in the day crime is on rise.</a:t>
            </a:r>
          </a:p>
        </p:txBody>
      </p:sp>
      <p:sp>
        <p:nvSpPr>
          <p:cNvPr id="4" name="Slide Number Placeholder 3"/>
          <p:cNvSpPr>
            <a:spLocks noGrp="1"/>
          </p:cNvSpPr>
          <p:nvPr>
            <p:ph type="sldNum" sz="quarter" idx="5"/>
          </p:nvPr>
        </p:nvSpPr>
        <p:spPr/>
        <p:txBody>
          <a:bodyPr/>
          <a:lstStyle/>
          <a:p>
            <a:fld id="{F620B316-CD37-5447-B6FD-999271E7C1C6}" type="slidenum">
              <a:rPr lang="en-US" smtClean="0"/>
              <a:t>8</a:t>
            </a:fld>
            <a:endParaRPr lang="en-US"/>
          </a:p>
        </p:txBody>
      </p:sp>
    </p:spTree>
    <p:extLst>
      <p:ext uri="{BB962C8B-B14F-4D97-AF65-F5344CB8AC3E}">
        <p14:creationId xmlns:p14="http://schemas.microsoft.com/office/powerpoint/2010/main" val="403112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20B316-CD37-5447-B6FD-999271E7C1C6}" type="slidenum">
              <a:rPr lang="en-US" smtClean="0"/>
              <a:t>9</a:t>
            </a:fld>
            <a:endParaRPr lang="en-US"/>
          </a:p>
        </p:txBody>
      </p:sp>
    </p:spTree>
    <p:extLst>
      <p:ext uri="{BB962C8B-B14F-4D97-AF65-F5344CB8AC3E}">
        <p14:creationId xmlns:p14="http://schemas.microsoft.com/office/powerpoint/2010/main" val="3034221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9BA438-B56E-8542-A500-3AD308567307}"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7C81E14D-E90A-D741-96C6-770C913C1579}"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8308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BA438-B56E-8542-A500-3AD308567307}"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1E14D-E90A-D741-96C6-770C913C1579}" type="slidenum">
              <a:rPr lang="en-US" smtClean="0"/>
              <a:t>‹#›</a:t>
            </a:fld>
            <a:endParaRPr lang="en-US"/>
          </a:p>
        </p:txBody>
      </p:sp>
    </p:spTree>
    <p:extLst>
      <p:ext uri="{BB962C8B-B14F-4D97-AF65-F5344CB8AC3E}">
        <p14:creationId xmlns:p14="http://schemas.microsoft.com/office/powerpoint/2010/main" val="2593215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BA438-B56E-8542-A500-3AD308567307}"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1E14D-E90A-D741-96C6-770C913C1579}" type="slidenum">
              <a:rPr lang="en-US" smtClean="0"/>
              <a:t>‹#›</a:t>
            </a:fld>
            <a:endParaRPr lang="en-US"/>
          </a:p>
        </p:txBody>
      </p:sp>
    </p:spTree>
    <p:extLst>
      <p:ext uri="{BB962C8B-B14F-4D97-AF65-F5344CB8AC3E}">
        <p14:creationId xmlns:p14="http://schemas.microsoft.com/office/powerpoint/2010/main" val="1498395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BA438-B56E-8542-A500-3AD308567307}"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1E14D-E90A-D741-96C6-770C913C1579}"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696386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9BA438-B56E-8542-A500-3AD308567307}"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1E14D-E90A-D741-96C6-770C913C1579}" type="slidenum">
              <a:rPr lang="en-US" smtClean="0"/>
              <a:t>‹#›</a:t>
            </a:fld>
            <a:endParaRPr lang="en-US"/>
          </a:p>
        </p:txBody>
      </p:sp>
    </p:spTree>
    <p:extLst>
      <p:ext uri="{BB962C8B-B14F-4D97-AF65-F5344CB8AC3E}">
        <p14:creationId xmlns:p14="http://schemas.microsoft.com/office/powerpoint/2010/main" val="351138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9BA438-B56E-8542-A500-3AD308567307}"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1E14D-E90A-D741-96C6-770C913C1579}"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94001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9BA438-B56E-8542-A500-3AD308567307}" type="datetimeFigureOut">
              <a:rPr lang="en-US" smtClean="0"/>
              <a:t>10/10/18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81E14D-E90A-D741-96C6-770C913C1579}" type="slidenum">
              <a:rPr lang="en-US" smtClean="0"/>
              <a:t>‹#›</a:t>
            </a:fld>
            <a:endParaRPr lang="en-US"/>
          </a:p>
        </p:txBody>
      </p:sp>
    </p:spTree>
    <p:extLst>
      <p:ext uri="{BB962C8B-B14F-4D97-AF65-F5344CB8AC3E}">
        <p14:creationId xmlns:p14="http://schemas.microsoft.com/office/powerpoint/2010/main" val="2276971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9BA438-B56E-8542-A500-3AD308567307}" type="datetimeFigureOut">
              <a:rPr lang="en-US" smtClean="0"/>
              <a:t>10/10/18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81E14D-E90A-D741-96C6-770C913C1579}"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272341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09BA438-B56E-8542-A500-3AD308567307}" type="datetimeFigureOut">
              <a:rPr lang="en-US" smtClean="0"/>
              <a:t>10/10/18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81E14D-E90A-D741-96C6-770C913C1579}" type="slidenum">
              <a:rPr lang="en-US" smtClean="0"/>
              <a:t>‹#›</a:t>
            </a:fld>
            <a:endParaRPr lang="en-US"/>
          </a:p>
        </p:txBody>
      </p:sp>
    </p:spTree>
    <p:extLst>
      <p:ext uri="{BB962C8B-B14F-4D97-AF65-F5344CB8AC3E}">
        <p14:creationId xmlns:p14="http://schemas.microsoft.com/office/powerpoint/2010/main" val="2121947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9BA438-B56E-8542-A500-3AD308567307}"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1E14D-E90A-D741-96C6-770C913C1579}" type="slidenum">
              <a:rPr lang="en-US" smtClean="0"/>
              <a:t>‹#›</a:t>
            </a:fld>
            <a:endParaRPr lang="en-US"/>
          </a:p>
        </p:txBody>
      </p:sp>
    </p:spTree>
    <p:extLst>
      <p:ext uri="{BB962C8B-B14F-4D97-AF65-F5344CB8AC3E}">
        <p14:creationId xmlns:p14="http://schemas.microsoft.com/office/powerpoint/2010/main" val="2939862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9BA438-B56E-8542-A500-3AD308567307}"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1E14D-E90A-D741-96C6-770C913C1579}" type="slidenum">
              <a:rPr lang="en-US" smtClean="0"/>
              <a:t>‹#›</a:t>
            </a:fld>
            <a:endParaRPr lang="en-US"/>
          </a:p>
        </p:txBody>
      </p:sp>
    </p:spTree>
    <p:extLst>
      <p:ext uri="{BB962C8B-B14F-4D97-AF65-F5344CB8AC3E}">
        <p14:creationId xmlns:p14="http://schemas.microsoft.com/office/powerpoint/2010/main" val="800212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409BA438-B56E-8542-A500-3AD308567307}" type="datetimeFigureOut">
              <a:rPr lang="en-US" smtClean="0"/>
              <a:t>10/10/18</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7C81E14D-E90A-D741-96C6-770C913C1579}"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5025792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A2FB-F685-1248-BE38-33C64BFC4B50}"/>
              </a:ext>
            </a:extLst>
          </p:cNvPr>
          <p:cNvSpPr>
            <a:spLocks noGrp="1"/>
          </p:cNvSpPr>
          <p:nvPr>
            <p:ph type="ctrTitle"/>
          </p:nvPr>
        </p:nvSpPr>
        <p:spPr/>
        <p:txBody>
          <a:bodyPr>
            <a:normAutofit fontScale="90000"/>
          </a:bodyPr>
          <a:lstStyle/>
          <a:p>
            <a:r>
              <a:rPr lang="en-US" dirty="0"/>
              <a:t>Denver’s Neighborhood Watch</a:t>
            </a:r>
          </a:p>
        </p:txBody>
      </p:sp>
      <p:sp>
        <p:nvSpPr>
          <p:cNvPr id="3" name="Subtitle 2">
            <a:extLst>
              <a:ext uri="{FF2B5EF4-FFF2-40B4-BE49-F238E27FC236}">
                <a16:creationId xmlns:a16="http://schemas.microsoft.com/office/drawing/2014/main" id="{23FE0EF7-4BE5-7C41-9A62-AC2077806891}"/>
              </a:ext>
            </a:extLst>
          </p:cNvPr>
          <p:cNvSpPr>
            <a:spLocks noGrp="1"/>
          </p:cNvSpPr>
          <p:nvPr>
            <p:ph type="subTitle" idx="1"/>
          </p:nvPr>
        </p:nvSpPr>
        <p:spPr>
          <a:xfrm>
            <a:off x="3123148" y="2396376"/>
            <a:ext cx="5357600" cy="1160213"/>
          </a:xfrm>
        </p:spPr>
        <p:txBody>
          <a:bodyPr/>
          <a:lstStyle/>
          <a:p>
            <a:r>
              <a:rPr lang="en-US" dirty="0"/>
              <a:t>PR1-ABRSY Consulting</a:t>
            </a:r>
          </a:p>
        </p:txBody>
      </p:sp>
      <p:pic>
        <p:nvPicPr>
          <p:cNvPr id="4" name="Picture 3">
            <a:extLst>
              <a:ext uri="{FF2B5EF4-FFF2-40B4-BE49-F238E27FC236}">
                <a16:creationId xmlns:a16="http://schemas.microsoft.com/office/drawing/2014/main" id="{1FBFAAB0-05FD-474C-9BA9-20E24C10D0A9}"/>
              </a:ext>
            </a:extLst>
          </p:cNvPr>
          <p:cNvPicPr>
            <a:picLocks noChangeAspect="1"/>
          </p:cNvPicPr>
          <p:nvPr/>
        </p:nvPicPr>
        <p:blipFill>
          <a:blip r:embed="rId3"/>
          <a:stretch>
            <a:fillRect/>
          </a:stretch>
        </p:blipFill>
        <p:spPr>
          <a:xfrm>
            <a:off x="1181928" y="266015"/>
            <a:ext cx="5288145" cy="2910337"/>
          </a:xfrm>
          <a:prstGeom prst="rect">
            <a:avLst/>
          </a:prstGeom>
        </p:spPr>
      </p:pic>
    </p:spTree>
    <p:extLst>
      <p:ext uri="{BB962C8B-B14F-4D97-AF65-F5344CB8AC3E}">
        <p14:creationId xmlns:p14="http://schemas.microsoft.com/office/powerpoint/2010/main" val="75839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6B812-9AFD-AF48-87AF-76FA634DF400}"/>
              </a:ext>
            </a:extLst>
          </p:cNvPr>
          <p:cNvSpPr>
            <a:spLocks noGrp="1"/>
          </p:cNvSpPr>
          <p:nvPr>
            <p:ph type="title"/>
          </p:nvPr>
        </p:nvSpPr>
        <p:spPr>
          <a:xfrm>
            <a:off x="2669682" y="446967"/>
            <a:ext cx="7958331" cy="1077229"/>
          </a:xfrm>
        </p:spPr>
        <p:txBody>
          <a:bodyPr/>
          <a:lstStyle/>
          <a:p>
            <a:r>
              <a:rPr lang="en-US" dirty="0"/>
              <a:t>Business Engagement</a:t>
            </a:r>
          </a:p>
        </p:txBody>
      </p:sp>
      <p:pic>
        <p:nvPicPr>
          <p:cNvPr id="6" name="Content Placeholder 9">
            <a:extLst>
              <a:ext uri="{FF2B5EF4-FFF2-40B4-BE49-F238E27FC236}">
                <a16:creationId xmlns:a16="http://schemas.microsoft.com/office/drawing/2014/main" id="{4CAA8C63-EFAF-C446-A178-C869D6C072C7}"/>
              </a:ext>
            </a:extLst>
          </p:cNvPr>
          <p:cNvPicPr>
            <a:picLocks noChangeAspect="1"/>
          </p:cNvPicPr>
          <p:nvPr/>
        </p:nvPicPr>
        <p:blipFill>
          <a:blip r:embed="rId3"/>
          <a:stretch>
            <a:fillRect/>
          </a:stretch>
        </p:blipFill>
        <p:spPr>
          <a:xfrm>
            <a:off x="1837692" y="1084358"/>
            <a:ext cx="8047614" cy="5207279"/>
          </a:xfrm>
          <a:prstGeom prst="rect">
            <a:avLst/>
          </a:prstGeom>
        </p:spPr>
      </p:pic>
    </p:spTree>
    <p:extLst>
      <p:ext uri="{BB962C8B-B14F-4D97-AF65-F5344CB8AC3E}">
        <p14:creationId xmlns:p14="http://schemas.microsoft.com/office/powerpoint/2010/main" val="3490791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18774-F418-B645-B749-D3C717C07F70}"/>
              </a:ext>
            </a:extLst>
          </p:cNvPr>
          <p:cNvSpPr>
            <a:spLocks noGrp="1"/>
          </p:cNvSpPr>
          <p:nvPr>
            <p:ph type="title"/>
          </p:nvPr>
        </p:nvSpPr>
        <p:spPr>
          <a:xfrm>
            <a:off x="2407533" y="400703"/>
            <a:ext cx="3333509" cy="483890"/>
          </a:xfrm>
        </p:spPr>
        <p:txBody>
          <a:bodyPr>
            <a:normAutofit fontScale="90000"/>
          </a:bodyPr>
          <a:lstStyle/>
          <a:p>
            <a:pPr algn="l"/>
            <a:r>
              <a:rPr lang="en-US" dirty="0"/>
              <a:t>Felonies</a:t>
            </a:r>
          </a:p>
        </p:txBody>
      </p:sp>
      <p:sp>
        <p:nvSpPr>
          <p:cNvPr id="3" name="Content Placeholder 2">
            <a:extLst>
              <a:ext uri="{FF2B5EF4-FFF2-40B4-BE49-F238E27FC236}">
                <a16:creationId xmlns:a16="http://schemas.microsoft.com/office/drawing/2014/main" id="{1E6996C9-9D43-C244-ADA7-E51865288051}"/>
              </a:ext>
            </a:extLst>
          </p:cNvPr>
          <p:cNvSpPr>
            <a:spLocks noGrp="1"/>
          </p:cNvSpPr>
          <p:nvPr>
            <p:ph sz="half" idx="1"/>
          </p:nvPr>
        </p:nvSpPr>
        <p:spPr>
          <a:xfrm>
            <a:off x="1170111" y="983848"/>
            <a:ext cx="4837149" cy="5498481"/>
          </a:xfrm>
        </p:spPr>
        <p:txBody>
          <a:bodyPr>
            <a:noAutofit/>
          </a:bodyPr>
          <a:lstStyle/>
          <a:p>
            <a:r>
              <a:rPr lang="en-US" sz="1100" b="1" u="sng" dirty="0">
                <a:latin typeface="Arial" panose="020B0604020202020204" pitchFamily="34" charset="0"/>
                <a:cs typeface="Arial" panose="020B0604020202020204" pitchFamily="34" charset="0"/>
              </a:rPr>
              <a:t>Class 1 </a:t>
            </a:r>
            <a:r>
              <a:rPr lang="en-US" sz="1100" dirty="0">
                <a:latin typeface="Arial" panose="020B0604020202020204" pitchFamily="34" charset="0"/>
                <a:cs typeface="Arial" panose="020B0604020202020204" pitchFamily="34" charset="0"/>
              </a:rPr>
              <a:t>felonies are the most serious crimes in Colorado, punishable by life imprisonment or the death penalty. (Colo. Rev. Stat. § 18-1.3-401.) First degree murder is an example of a class 1 felony.</a:t>
            </a:r>
          </a:p>
          <a:p>
            <a:r>
              <a:rPr lang="en-US" sz="1100" b="1" u="sng" dirty="0">
                <a:latin typeface="Arial" panose="020B0604020202020204" pitchFamily="34" charset="0"/>
                <a:cs typeface="Arial" panose="020B0604020202020204" pitchFamily="34" charset="0"/>
              </a:rPr>
              <a:t>Class 2 </a:t>
            </a:r>
            <a:r>
              <a:rPr lang="en-US" sz="1100" dirty="0">
                <a:latin typeface="Arial" panose="020B0604020202020204" pitchFamily="34" charset="0"/>
                <a:cs typeface="Arial" panose="020B0604020202020204" pitchFamily="34" charset="0"/>
              </a:rPr>
              <a:t>felonies in Colorado are punishable by eight to 24 years in prison and a fine of $5,000 to $1,000,000. (Colo. Rev. Stat. § 18-1.3-401.) A second conviction for selling Schedule I or II drugs is a class 2 felony.</a:t>
            </a:r>
          </a:p>
          <a:p>
            <a:r>
              <a:rPr lang="en-US" sz="1100" b="1" u="sng" dirty="0">
                <a:latin typeface="Arial" panose="020B0604020202020204" pitchFamily="34" charset="0"/>
                <a:cs typeface="Arial" panose="020B0604020202020204" pitchFamily="34" charset="0"/>
              </a:rPr>
              <a:t>Class 3 </a:t>
            </a:r>
            <a:r>
              <a:rPr lang="en-US" sz="1100" dirty="0">
                <a:latin typeface="Arial" panose="020B0604020202020204" pitchFamily="34" charset="0"/>
                <a:cs typeface="Arial" panose="020B0604020202020204" pitchFamily="34" charset="0"/>
              </a:rPr>
              <a:t>Felonies- A conviction for a class 3 felony can result in a state prison sentence of four to 12 years and a fine of $3,000 to $750,000. (Colo. Rev. Stat. § 18-1.3-401.) For example, patronizing a prostituted child is a class 3 felony.</a:t>
            </a:r>
          </a:p>
          <a:p>
            <a:r>
              <a:rPr lang="en-US" sz="1100" b="1" u="sng" dirty="0">
                <a:latin typeface="Arial" panose="020B0604020202020204" pitchFamily="34" charset="0"/>
                <a:cs typeface="Arial" panose="020B0604020202020204" pitchFamily="34" charset="0"/>
              </a:rPr>
              <a:t>Class 4 </a:t>
            </a:r>
            <a:r>
              <a:rPr lang="en-US" sz="1100" dirty="0">
                <a:latin typeface="Arial" panose="020B0604020202020204" pitchFamily="34" charset="0"/>
                <a:cs typeface="Arial" panose="020B0604020202020204" pitchFamily="34" charset="0"/>
              </a:rPr>
              <a:t>felonies are punishable by two to six years’ imprisonment and a fine of $2,000 to $500,000. (Colo. Rev. Stat. § 18-1.3-401.) Sexual assault is an example of a class 4 felony.</a:t>
            </a:r>
          </a:p>
          <a:p>
            <a:r>
              <a:rPr lang="en-US" sz="1100" b="1" u="sng" dirty="0">
                <a:latin typeface="Arial" panose="020B0604020202020204" pitchFamily="34" charset="0"/>
                <a:cs typeface="Arial" panose="020B0604020202020204" pitchFamily="34" charset="0"/>
              </a:rPr>
              <a:t>Class 5 </a:t>
            </a:r>
            <a:r>
              <a:rPr lang="en-US" sz="1100" dirty="0">
                <a:latin typeface="Arial" panose="020B0604020202020204" pitchFamily="34" charset="0"/>
                <a:cs typeface="Arial" panose="020B0604020202020204" pitchFamily="34" charset="0"/>
              </a:rPr>
              <a:t>Felonies Colorado’s laws impose a sentence of one to three years in prison and a fine of $1,000 to $100,000 for a class 5 felony conviction. (Colo. Rev. Stat. § 18-1.3-401.) Theft of property from a person is a class 5 felony.</a:t>
            </a:r>
          </a:p>
          <a:p>
            <a:r>
              <a:rPr lang="en-US" sz="1100" b="1" u="sng" dirty="0">
                <a:latin typeface="Arial" panose="020B0604020202020204" pitchFamily="34" charset="0"/>
                <a:cs typeface="Arial" panose="020B0604020202020204" pitchFamily="34" charset="0"/>
              </a:rPr>
              <a:t>Class 6 </a:t>
            </a:r>
            <a:r>
              <a:rPr lang="en-US" sz="1100" dirty="0">
                <a:latin typeface="Arial" panose="020B0604020202020204" pitchFamily="34" charset="0"/>
                <a:cs typeface="Arial" panose="020B0604020202020204" pitchFamily="34" charset="0"/>
              </a:rPr>
              <a:t>felonies are the least serious felonies in Colorado, punishable by one year to 18 months in prison and a fine of $1,000 to $100,000. (Colo. Rev. Stat. § 18-1.3-401.) Possession of up to two grams of methamphetamine is a class 6 felony.</a:t>
            </a:r>
          </a:p>
        </p:txBody>
      </p:sp>
      <p:sp>
        <p:nvSpPr>
          <p:cNvPr id="4" name="Content Placeholder 3">
            <a:extLst>
              <a:ext uri="{FF2B5EF4-FFF2-40B4-BE49-F238E27FC236}">
                <a16:creationId xmlns:a16="http://schemas.microsoft.com/office/drawing/2014/main" id="{CE270AD2-E3D3-D144-A4D7-4E8FEF2D74A3}"/>
              </a:ext>
            </a:extLst>
          </p:cNvPr>
          <p:cNvSpPr>
            <a:spLocks noGrp="1"/>
          </p:cNvSpPr>
          <p:nvPr>
            <p:ph sz="half" idx="2"/>
          </p:nvPr>
        </p:nvSpPr>
        <p:spPr>
          <a:xfrm>
            <a:off x="6342927" y="1064365"/>
            <a:ext cx="4884516" cy="3997829"/>
          </a:xfrm>
        </p:spPr>
        <p:txBody>
          <a:bodyPr>
            <a:normAutofit fontScale="40000" lnSpcReduction="20000"/>
          </a:bodyPr>
          <a:lstStyle/>
          <a:p>
            <a:r>
              <a:rPr lang="en-US" sz="2800" dirty="0"/>
              <a:t>A </a:t>
            </a:r>
            <a:r>
              <a:rPr lang="en-US" sz="2800" b="1" u="sng" dirty="0"/>
              <a:t>class 1 </a:t>
            </a:r>
            <a:r>
              <a:rPr lang="en-US" sz="2800" dirty="0"/>
              <a:t>misdemeanor is the most serious type of misdemeanor in Colorado. Class 1 misdemeanors are punishable by six to 18 months in jail, a fine of $500 to $5,000, or both. (Colo. Rev. Stat. § 18-1.3-501.) Possession of anabolic steroids is a class 1 misdemeanor.</a:t>
            </a:r>
          </a:p>
          <a:p>
            <a:r>
              <a:rPr lang="en-US" sz="2800" dirty="0"/>
              <a:t>A </a:t>
            </a:r>
            <a:r>
              <a:rPr lang="en-US" sz="2800" b="1" u="sng" dirty="0"/>
              <a:t>class 2 </a:t>
            </a:r>
            <a:r>
              <a:rPr lang="en-US" sz="2800" dirty="0"/>
              <a:t>misdemeanor carries a possible jail term of three to 12 months, a fine of $250 to $1,000, or both. (Colo. Rev. Stat. § 18-1.3-501.) Theft of property worth less than $500 is a class 2 misdemeanor.</a:t>
            </a:r>
          </a:p>
          <a:p>
            <a:r>
              <a:rPr lang="en-US" sz="2800" b="1" u="sng" dirty="0"/>
              <a:t>Class 3 </a:t>
            </a:r>
            <a:r>
              <a:rPr lang="en-US" sz="2800" dirty="0"/>
              <a:t>misdemeanors are the least serious misdemeanors under Colorado’s laws, punishable by up to six months in jail, a fine of $50 to $750, or both. (Colo. Rev. Stat. § 18-1.3-501.) Prostitution is a class 3 misdemeanor.</a:t>
            </a:r>
          </a:p>
          <a:p>
            <a:r>
              <a:rPr lang="en-US" sz="2800" b="1" u="sng" dirty="0"/>
              <a:t>Traffic Misdemeanors- </a:t>
            </a:r>
            <a:r>
              <a:rPr lang="en-US" sz="2800" dirty="0"/>
              <a:t>In Colorado, “traffic misdemeanors” are treated differently than other misdemeanor crimes. Traffic misdemeanors are divided into class 1 and class 2. A class 1 traffic misdemeanor carries ten days to one year in jail, $300 to $1,000 in fines, or both. Class 2 misdemeanors carry ten to 90 days in jail, $150 to $300 in fines, or both. (Colo. Rev. Stat. Ann. § 42-4-1701.) Reckless driving is a class 2 traffic misdemeanor.</a:t>
            </a:r>
          </a:p>
          <a:p>
            <a:endParaRPr lang="en-US" dirty="0"/>
          </a:p>
        </p:txBody>
      </p:sp>
      <p:sp>
        <p:nvSpPr>
          <p:cNvPr id="5" name="Title 1">
            <a:extLst>
              <a:ext uri="{FF2B5EF4-FFF2-40B4-BE49-F238E27FC236}">
                <a16:creationId xmlns:a16="http://schemas.microsoft.com/office/drawing/2014/main" id="{98DF485C-3822-A047-83C0-F97BF403F60E}"/>
              </a:ext>
            </a:extLst>
          </p:cNvPr>
          <p:cNvSpPr txBox="1">
            <a:spLocks/>
          </p:cNvSpPr>
          <p:nvPr/>
        </p:nvSpPr>
        <p:spPr>
          <a:xfrm>
            <a:off x="5416761" y="400703"/>
            <a:ext cx="4958710" cy="583145"/>
          </a:xfrm>
          <a:prstGeom prst="rect">
            <a:avLst/>
          </a:prstGeom>
        </p:spPr>
        <p:txBody>
          <a:bodyPr vert="horz" lIns="91440" tIns="45720" rIns="91440" bIns="45720" rtlCol="0" anchor="t">
            <a:normAutofit fontScale="975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Misdemeanors</a:t>
            </a:r>
          </a:p>
        </p:txBody>
      </p:sp>
    </p:spTree>
    <p:extLst>
      <p:ext uri="{BB962C8B-B14F-4D97-AF65-F5344CB8AC3E}">
        <p14:creationId xmlns:p14="http://schemas.microsoft.com/office/powerpoint/2010/main" val="4282874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1CA7-AB27-0B4A-B26F-3A0A4FFAD41E}"/>
              </a:ext>
            </a:extLst>
          </p:cNvPr>
          <p:cNvSpPr>
            <a:spLocks noGrp="1"/>
          </p:cNvSpPr>
          <p:nvPr>
            <p:ph type="title"/>
          </p:nvPr>
        </p:nvSpPr>
        <p:spPr>
          <a:xfrm>
            <a:off x="3211756" y="149047"/>
            <a:ext cx="7956560" cy="1078348"/>
          </a:xfrm>
        </p:spPr>
        <p:txBody>
          <a:bodyPr/>
          <a:lstStyle/>
          <a:p>
            <a:r>
              <a:rPr lang="en-US" dirty="0"/>
              <a:t>What crimes are occurring in Denver?</a:t>
            </a:r>
          </a:p>
        </p:txBody>
      </p:sp>
      <p:pic>
        <p:nvPicPr>
          <p:cNvPr id="9" name="Picture 8">
            <a:extLst>
              <a:ext uri="{FF2B5EF4-FFF2-40B4-BE49-F238E27FC236}">
                <a16:creationId xmlns:a16="http://schemas.microsoft.com/office/drawing/2014/main" id="{DFAD8D1D-EF26-0044-A71E-A2DFF0F4731D}"/>
              </a:ext>
            </a:extLst>
          </p:cNvPr>
          <p:cNvPicPr>
            <a:picLocks noChangeAspect="1"/>
          </p:cNvPicPr>
          <p:nvPr/>
        </p:nvPicPr>
        <p:blipFill>
          <a:blip r:embed="rId3"/>
          <a:stretch>
            <a:fillRect/>
          </a:stretch>
        </p:blipFill>
        <p:spPr>
          <a:xfrm>
            <a:off x="1222211" y="1227395"/>
            <a:ext cx="9946105" cy="4246190"/>
          </a:xfrm>
          <a:prstGeom prst="rect">
            <a:avLst/>
          </a:prstGeom>
          <a:solidFill>
            <a:schemeClr val="tx1"/>
          </a:solidFill>
        </p:spPr>
      </p:pic>
    </p:spTree>
    <p:extLst>
      <p:ext uri="{BB962C8B-B14F-4D97-AF65-F5344CB8AC3E}">
        <p14:creationId xmlns:p14="http://schemas.microsoft.com/office/powerpoint/2010/main" val="49987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05BA66-3BEC-D64F-837C-E788C771AB72}"/>
              </a:ext>
            </a:extLst>
          </p:cNvPr>
          <p:cNvPicPr>
            <a:picLocks noGrp="1" noChangeAspect="1"/>
          </p:cNvPicPr>
          <p:nvPr>
            <p:ph idx="1"/>
          </p:nvPr>
        </p:nvPicPr>
        <p:blipFill>
          <a:blip r:embed="rId3"/>
          <a:stretch>
            <a:fillRect/>
          </a:stretch>
        </p:blipFill>
        <p:spPr>
          <a:xfrm>
            <a:off x="1706661" y="706056"/>
            <a:ext cx="8770630" cy="4897618"/>
          </a:xfrm>
          <a:solidFill>
            <a:schemeClr val="tx1"/>
          </a:solidFill>
        </p:spPr>
      </p:pic>
    </p:spTree>
    <p:extLst>
      <p:ext uri="{BB962C8B-B14F-4D97-AF65-F5344CB8AC3E}">
        <p14:creationId xmlns:p14="http://schemas.microsoft.com/office/powerpoint/2010/main" val="2877168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4AE2C9-E86B-E440-A47F-FBEEE1E30FEA}"/>
              </a:ext>
            </a:extLst>
          </p:cNvPr>
          <p:cNvPicPr>
            <a:picLocks noGrp="1" noChangeAspect="1"/>
          </p:cNvPicPr>
          <p:nvPr>
            <p:ph idx="1"/>
          </p:nvPr>
        </p:nvPicPr>
        <p:blipFill>
          <a:blip r:embed="rId3"/>
          <a:stretch>
            <a:fillRect/>
          </a:stretch>
        </p:blipFill>
        <p:spPr>
          <a:xfrm>
            <a:off x="2169460" y="259697"/>
            <a:ext cx="7359936" cy="6439945"/>
          </a:xfrm>
        </p:spPr>
      </p:pic>
    </p:spTree>
    <p:extLst>
      <p:ext uri="{BB962C8B-B14F-4D97-AF65-F5344CB8AC3E}">
        <p14:creationId xmlns:p14="http://schemas.microsoft.com/office/powerpoint/2010/main" val="421438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3CDA-B715-AF42-BD52-64CA9DDCA314}"/>
              </a:ext>
            </a:extLst>
          </p:cNvPr>
          <p:cNvSpPr>
            <a:spLocks noGrp="1"/>
          </p:cNvSpPr>
          <p:nvPr>
            <p:ph type="title"/>
          </p:nvPr>
        </p:nvSpPr>
        <p:spPr>
          <a:xfrm>
            <a:off x="3201544" y="196218"/>
            <a:ext cx="7956560" cy="1078348"/>
          </a:xfrm>
        </p:spPr>
        <p:txBody>
          <a:bodyPr/>
          <a:lstStyle/>
          <a:p>
            <a:r>
              <a:rPr lang="en-US" dirty="0"/>
              <a:t>Where’s the Crime?</a:t>
            </a:r>
          </a:p>
        </p:txBody>
      </p:sp>
      <p:pic>
        <p:nvPicPr>
          <p:cNvPr id="8" name="Content Placeholder 7">
            <a:extLst>
              <a:ext uri="{FF2B5EF4-FFF2-40B4-BE49-F238E27FC236}">
                <a16:creationId xmlns:a16="http://schemas.microsoft.com/office/drawing/2014/main" id="{4BA376AE-A49C-9F4C-AAD2-1E595EB3B1BE}"/>
              </a:ext>
            </a:extLst>
          </p:cNvPr>
          <p:cNvPicPr>
            <a:picLocks noGrp="1" noChangeAspect="1"/>
          </p:cNvPicPr>
          <p:nvPr>
            <p:ph sz="half" idx="2"/>
          </p:nvPr>
        </p:nvPicPr>
        <p:blipFill rotWithShape="1">
          <a:blip r:embed="rId3"/>
          <a:srcRect l="-2968" t="2207" r="20472" b="-1354"/>
          <a:stretch/>
        </p:blipFill>
        <p:spPr>
          <a:xfrm>
            <a:off x="1286540" y="1360966"/>
            <a:ext cx="9218428" cy="4675199"/>
          </a:xfrm>
        </p:spPr>
      </p:pic>
    </p:spTree>
    <p:extLst>
      <p:ext uri="{BB962C8B-B14F-4D97-AF65-F5344CB8AC3E}">
        <p14:creationId xmlns:p14="http://schemas.microsoft.com/office/powerpoint/2010/main" val="1781340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DB8D17A-B6E5-2747-A511-6EBB5CFB2090}"/>
              </a:ext>
            </a:extLst>
          </p:cNvPr>
          <p:cNvPicPr>
            <a:picLocks noGrp="1" noChangeAspect="1"/>
          </p:cNvPicPr>
          <p:nvPr>
            <p:ph idx="1"/>
          </p:nvPr>
        </p:nvPicPr>
        <p:blipFill>
          <a:blip r:embed="rId3"/>
          <a:stretch>
            <a:fillRect/>
          </a:stretch>
        </p:blipFill>
        <p:spPr>
          <a:xfrm>
            <a:off x="2286001" y="354501"/>
            <a:ext cx="6931124" cy="6162511"/>
          </a:xfrm>
          <a:solidFill>
            <a:schemeClr val="tx1"/>
          </a:solidFill>
        </p:spPr>
      </p:pic>
    </p:spTree>
    <p:extLst>
      <p:ext uri="{BB962C8B-B14F-4D97-AF65-F5344CB8AC3E}">
        <p14:creationId xmlns:p14="http://schemas.microsoft.com/office/powerpoint/2010/main" val="1812781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C1C34C-9657-E84C-A02F-8AE0B2572392}"/>
              </a:ext>
            </a:extLst>
          </p:cNvPr>
          <p:cNvSpPr>
            <a:spLocks noGrp="1"/>
          </p:cNvSpPr>
          <p:nvPr>
            <p:ph type="body" sz="half" idx="2"/>
          </p:nvPr>
        </p:nvSpPr>
        <p:spPr>
          <a:xfrm>
            <a:off x="1582359" y="690860"/>
            <a:ext cx="9287210" cy="5187867"/>
          </a:xfrm>
        </p:spPr>
        <p:txBody>
          <a:bodyPr>
            <a:normAutofit/>
          </a:bodyPr>
          <a:lstStyle/>
          <a:p>
            <a:r>
              <a:rPr lang="en-US" sz="2800" dirty="0"/>
              <a:t>Conclusions:</a:t>
            </a:r>
          </a:p>
          <a:p>
            <a:endParaRPr lang="en-US" dirty="0"/>
          </a:p>
          <a:p>
            <a:pPr marL="342900" indent="-342900">
              <a:buFontTx/>
              <a:buChar char="-"/>
            </a:pPr>
            <a:r>
              <a:rPr lang="en-US" sz="2600" dirty="0"/>
              <a:t>Caruso Partner’s program should focus on: </a:t>
            </a:r>
          </a:p>
          <a:p>
            <a:pPr marL="342900" indent="-342900">
              <a:buFontTx/>
              <a:buChar char="-"/>
            </a:pPr>
            <a:r>
              <a:rPr lang="en-US" sz="2600" dirty="0"/>
              <a:t>How to prevent traffic accidents and theft as they were the top occurring infractions from 2015-2017.</a:t>
            </a:r>
            <a:endParaRPr lang="en-US" dirty="0"/>
          </a:p>
          <a:p>
            <a:pPr marL="342900" indent="-342900">
              <a:buFontTx/>
              <a:buChar char="-"/>
            </a:pPr>
            <a:r>
              <a:rPr lang="en-US" sz="2600" dirty="0"/>
              <a:t>Crimes are more prone to occur during day time hours of 8 am– 4 pm.</a:t>
            </a:r>
          </a:p>
          <a:p>
            <a:pPr marL="342900" indent="-342900">
              <a:buFontTx/>
              <a:buChar char="-"/>
            </a:pPr>
            <a:r>
              <a:rPr lang="en-US" sz="2600" dirty="0"/>
              <a:t>Crime density is highest in the Five Points neighborhood.</a:t>
            </a:r>
          </a:p>
          <a:p>
            <a:pPr marL="342900" indent="-342900">
              <a:buFontTx/>
              <a:buChar char="-"/>
            </a:pPr>
            <a:endParaRPr lang="en-US" dirty="0"/>
          </a:p>
        </p:txBody>
      </p:sp>
    </p:spTree>
    <p:extLst>
      <p:ext uri="{BB962C8B-B14F-4D97-AF65-F5344CB8AC3E}">
        <p14:creationId xmlns:p14="http://schemas.microsoft.com/office/powerpoint/2010/main" val="38236971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1515</TotalTime>
  <Words>1214</Words>
  <Application>Microsoft Macintosh PowerPoint</Application>
  <PresentationFormat>Widescreen</PresentationFormat>
  <Paragraphs>58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MS Shell Dlg 2</vt:lpstr>
      <vt:lpstr>Wingdings</vt:lpstr>
      <vt:lpstr>Wingdings 3</vt:lpstr>
      <vt:lpstr>Madison</vt:lpstr>
      <vt:lpstr>Denver’s Neighborhood Watch</vt:lpstr>
      <vt:lpstr>Business Engagement</vt:lpstr>
      <vt:lpstr>Felonies</vt:lpstr>
      <vt:lpstr>What crimes are occurring in Denver?</vt:lpstr>
      <vt:lpstr>PowerPoint Presentation</vt:lpstr>
      <vt:lpstr>PowerPoint Presentation</vt:lpstr>
      <vt:lpstr>Where’s the Crime?</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to Live in Denver</dc:title>
  <dc:creator>Microsoft Office User</dc:creator>
  <cp:lastModifiedBy>Microsoft Office User</cp:lastModifiedBy>
  <cp:revision>32</cp:revision>
  <dcterms:created xsi:type="dcterms:W3CDTF">2018-10-10T02:06:43Z</dcterms:created>
  <dcterms:modified xsi:type="dcterms:W3CDTF">2018-10-11T03:25:40Z</dcterms:modified>
</cp:coreProperties>
</file>